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7" r:id="rId8"/>
    <p:sldId id="269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2" y="1"/>
            <a:ext cx="12282985" cy="697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04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89213" y="431801"/>
            <a:ext cx="8915399" cy="1397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        </a:t>
            </a:r>
            <a:br>
              <a:rPr lang="fr-FR" dirty="0" smtClean="0"/>
            </a:br>
            <a:r>
              <a:rPr lang="fr-FR" dirty="0"/>
              <a:t> </a:t>
            </a:r>
            <a:r>
              <a:rPr lang="fr-FR" dirty="0" smtClean="0"/>
              <a:t>     </a:t>
            </a:r>
            <a:br>
              <a:rPr lang="fr-FR" dirty="0" smtClean="0"/>
            </a:br>
            <a:r>
              <a:rPr lang="fr-FR" sz="5300" dirty="0"/>
              <a:t> </a:t>
            </a:r>
            <a:r>
              <a:rPr lang="fr-FR" sz="5300" dirty="0" smtClean="0"/>
              <a:t>        </a:t>
            </a:r>
            <a:r>
              <a:rPr lang="fr-FR" sz="7300" b="1" dirty="0" smtClean="0"/>
              <a:t>AMVA DENK</a:t>
            </a:r>
            <a:endParaRPr lang="fr-FR" sz="73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716"/>
            <a:ext cx="12192000" cy="533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51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        </a:t>
            </a:r>
            <a:r>
              <a:rPr lang="fr-FR" sz="7300" b="1" dirty="0" smtClean="0"/>
              <a:t>MOLECULE</a:t>
            </a:r>
            <a:endParaRPr lang="fr-FR" sz="73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sz="3200" dirty="0" smtClean="0"/>
              <a:t> </a:t>
            </a:r>
            <a:r>
              <a:rPr lang="fr-FR" sz="3200" b="1" dirty="0" smtClean="0"/>
              <a:t>AMLODIPINE ASSOCIE AU VALSARTAN </a:t>
            </a:r>
            <a:endParaRPr lang="fr-FR" sz="2000" b="1" dirty="0" smtClean="0"/>
          </a:p>
          <a:p>
            <a:pPr marL="0" indent="0">
              <a:buNone/>
            </a:pPr>
            <a:endParaRPr lang="fr-FR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516847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887190"/>
          </a:xfrm>
        </p:spPr>
        <p:txBody>
          <a:bodyPr>
            <a:noAutofit/>
          </a:bodyPr>
          <a:lstStyle/>
          <a:p>
            <a:r>
              <a:rPr lang="fr-FR" sz="6600" dirty="0" smtClean="0"/>
              <a:t>     </a:t>
            </a:r>
            <a:r>
              <a:rPr lang="fr-FR" sz="6600" b="1" dirty="0" smtClean="0"/>
              <a:t>INDICATIONS</a:t>
            </a:r>
            <a:endParaRPr lang="fr-FR" sz="6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24084" y="2797790"/>
            <a:ext cx="9880528" cy="4060209"/>
          </a:xfrm>
        </p:spPr>
        <p:txBody>
          <a:bodyPr>
            <a:noAutofit/>
          </a:bodyPr>
          <a:lstStyle/>
          <a:p>
            <a:r>
              <a:rPr lang="fr-FR" sz="2000" b="1" dirty="0" err="1" smtClean="0"/>
              <a:t>Amva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Denk</a:t>
            </a:r>
            <a:r>
              <a:rPr lang="fr-FR" sz="2000" b="1" dirty="0" smtClean="0"/>
              <a:t> </a:t>
            </a:r>
            <a:r>
              <a:rPr lang="fr-FR" sz="2000" dirty="0" smtClean="0"/>
              <a:t>est indique dans l'hypertension artérielle essentielle</a:t>
            </a:r>
            <a:endParaRPr lang="fr-FR" sz="2000" dirty="0" smtClean="0"/>
          </a:p>
          <a:p>
            <a:endParaRPr lang="fr-FR" sz="2000" b="1" dirty="0"/>
          </a:p>
          <a:p>
            <a:r>
              <a:rPr lang="fr-FR" sz="2000" b="1" dirty="0" err="1" smtClean="0"/>
              <a:t>Amva</a:t>
            </a:r>
            <a:r>
              <a:rPr lang="fr-FR" sz="2000" b="1" dirty="0" smtClean="0"/>
              <a:t> </a:t>
            </a:r>
            <a:r>
              <a:rPr lang="fr-FR" sz="2000" b="1" dirty="0" smtClean="0"/>
              <a:t>Denk </a:t>
            </a:r>
            <a:r>
              <a:rPr lang="fr-FR" sz="2000" dirty="0" smtClean="0"/>
              <a:t>est indiqué chez les patients dont la pression artérielle </a:t>
            </a:r>
          </a:p>
          <a:p>
            <a:pPr marL="0" indent="0">
              <a:buNone/>
            </a:pPr>
            <a:r>
              <a:rPr lang="fr-FR" sz="2000" dirty="0" smtClean="0"/>
              <a:t>n’est pas suffisamment contrôlée par </a:t>
            </a:r>
            <a:r>
              <a:rPr lang="fr-FR" sz="2000" dirty="0" smtClean="0"/>
              <a:t>l’</a:t>
            </a:r>
            <a:r>
              <a:rPr lang="fr-FR" sz="2000" dirty="0" err="1"/>
              <a:t>A</a:t>
            </a:r>
            <a:r>
              <a:rPr lang="fr-FR" sz="2000" dirty="0" err="1" smtClean="0"/>
              <a:t>mlodipine</a:t>
            </a:r>
            <a:r>
              <a:rPr lang="fr-FR" sz="2000" dirty="0" smtClean="0"/>
              <a:t> </a:t>
            </a:r>
            <a:r>
              <a:rPr lang="fr-FR" sz="2000" dirty="0" smtClean="0"/>
              <a:t>ou le </a:t>
            </a:r>
            <a:r>
              <a:rPr lang="fr-FR" sz="2000" dirty="0"/>
              <a:t>V</a:t>
            </a:r>
            <a:r>
              <a:rPr lang="fr-FR" sz="2000" dirty="0" smtClean="0"/>
              <a:t>alsartan </a:t>
            </a:r>
            <a:r>
              <a:rPr lang="fr-FR" sz="2000" dirty="0" smtClean="0"/>
              <a:t>en monothérapie.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Il associe deux agents antihypertenseurs aux mécanismes complémentaires renforçant l’effet antihypertenseur: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smtClean="0">
                <a:solidFill>
                  <a:srgbClr val="FF0000"/>
                </a:solidFill>
              </a:rPr>
              <a:t>                                    </a:t>
            </a:r>
            <a:r>
              <a:rPr lang="fr-FR" sz="2000" b="1" dirty="0" err="1" smtClean="0">
                <a:solidFill>
                  <a:srgbClr val="FF0000"/>
                </a:solidFill>
              </a:rPr>
              <a:t>amlodipine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smtClean="0"/>
              <a:t>= inhibiteur calcique</a:t>
            </a:r>
          </a:p>
          <a:p>
            <a:pPr marL="0" indent="0">
              <a:buNone/>
            </a:pPr>
            <a:r>
              <a:rPr lang="fr-FR" sz="2000" b="1" dirty="0"/>
              <a:t> </a:t>
            </a:r>
            <a:r>
              <a:rPr lang="fr-FR" sz="2000" b="1" dirty="0" smtClean="0"/>
              <a:t>                                     </a:t>
            </a:r>
            <a:r>
              <a:rPr lang="fr-FR" sz="2000" b="1" dirty="0" err="1" smtClean="0">
                <a:solidFill>
                  <a:srgbClr val="FF0000"/>
                </a:solidFill>
              </a:rPr>
              <a:t>valsartan</a:t>
            </a:r>
            <a:r>
              <a:rPr lang="fr-FR" sz="2000" b="1" dirty="0" smtClean="0"/>
              <a:t>    = antagoniste des récepteurs de l’angiotensine II (ARA)</a:t>
            </a:r>
          </a:p>
        </p:txBody>
      </p:sp>
    </p:spTree>
    <p:extLst>
      <p:ext uri="{BB962C8B-B14F-4D97-AF65-F5344CB8AC3E}">
        <p14:creationId xmlns:p14="http://schemas.microsoft.com/office/powerpoint/2010/main" val="267178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419100"/>
            <a:ext cx="8911687" cy="1231900"/>
          </a:xfrm>
        </p:spPr>
        <p:txBody>
          <a:bodyPr/>
          <a:lstStyle/>
          <a:p>
            <a:r>
              <a:rPr lang="fr-FR" dirty="0" smtClean="0"/>
              <a:t>   </a:t>
            </a:r>
            <a:r>
              <a:rPr lang="fr-FR" sz="6600" b="1" dirty="0" smtClean="0"/>
              <a:t>AVANTAGES</a:t>
            </a:r>
            <a:endParaRPr lang="fr-FR" sz="6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651000"/>
            <a:ext cx="8915400" cy="5207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8000" b="1" dirty="0" smtClean="0"/>
              <a:t>AMVA DENK </a:t>
            </a:r>
            <a:r>
              <a:rPr lang="fr-FR" sz="8000" dirty="0" smtClean="0"/>
              <a:t>a un taux élevé de contrôle de la PA chez tout non-répondant à la monothérapie</a:t>
            </a:r>
          </a:p>
          <a:p>
            <a:r>
              <a:rPr lang="fr-FR" sz="8000" b="1" dirty="0" smtClean="0"/>
              <a:t>AMVA DENK </a:t>
            </a:r>
            <a:r>
              <a:rPr lang="fr-FR" sz="8000" dirty="0" smtClean="0"/>
              <a:t>a un effet antihypertenseur additif qui favorise le contrôle de l’hypertension artérielle en renforçant la diminution de la PA</a:t>
            </a:r>
          </a:p>
          <a:p>
            <a:r>
              <a:rPr lang="fr-FR" sz="8000" b="1" dirty="0" smtClean="0"/>
              <a:t>AMVA DENK </a:t>
            </a:r>
            <a:r>
              <a:rPr lang="fr-FR" sz="8000" dirty="0" smtClean="0"/>
              <a:t>a un meilleur efficacité à tous les stades de l’hypertension artérielle.</a:t>
            </a:r>
          </a:p>
          <a:p>
            <a:r>
              <a:rPr lang="fr-FR" sz="8000" b="1" dirty="0" smtClean="0"/>
              <a:t>AMVA DENK </a:t>
            </a:r>
            <a:r>
              <a:rPr lang="fr-FR" sz="8000" dirty="0" smtClean="0"/>
              <a:t>a une bonne adhésion au traitement : un seul comprimé par jour</a:t>
            </a:r>
          </a:p>
          <a:p>
            <a:r>
              <a:rPr lang="fr-FR" sz="8000" b="1" dirty="0" smtClean="0"/>
              <a:t>AMVA DENK</a:t>
            </a:r>
            <a:r>
              <a:rPr lang="fr-FR" sz="8000" dirty="0" smtClean="0"/>
              <a:t> a moins d’effets indésirables par ex: œdème et rétention liquidienne </a:t>
            </a:r>
          </a:p>
          <a:p>
            <a:r>
              <a:rPr lang="fr-FR" sz="8000" b="1" dirty="0" smtClean="0"/>
              <a:t>AMVA DENK </a:t>
            </a:r>
            <a:r>
              <a:rPr lang="fr-FR" sz="8000" dirty="0" smtClean="0"/>
              <a:t>est sans gluten, sans lactose, sans glucose.</a:t>
            </a:r>
          </a:p>
        </p:txBody>
      </p:sp>
    </p:spTree>
    <p:extLst>
      <p:ext uri="{BB962C8B-B14F-4D97-AF65-F5344CB8AC3E}">
        <p14:creationId xmlns:p14="http://schemas.microsoft.com/office/powerpoint/2010/main" val="1642840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b="1" dirty="0" smtClean="0"/>
              <a:t>       PRIX</a:t>
            </a:r>
            <a:endParaRPr lang="fr-FR" sz="6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Nous avons trois dosages a savoir: </a:t>
            </a:r>
          </a:p>
          <a:p>
            <a:pPr marL="0" indent="0">
              <a:buNone/>
            </a:pPr>
            <a:r>
              <a:rPr lang="fr-FR" sz="2000" b="1" dirty="0" smtClean="0"/>
              <a:t>                               </a:t>
            </a:r>
            <a:r>
              <a:rPr lang="fr-FR" sz="2000" b="1" dirty="0" err="1" smtClean="0"/>
              <a:t>amva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denk</a:t>
            </a:r>
            <a:r>
              <a:rPr lang="fr-FR" sz="2000" b="1" dirty="0" smtClean="0"/>
              <a:t> 5/80mg est à </a:t>
            </a:r>
            <a:r>
              <a:rPr lang="fr-FR" sz="2000" b="1" dirty="0" smtClean="0"/>
              <a:t>6475 </a:t>
            </a:r>
            <a:r>
              <a:rPr lang="fr-FR" sz="2000" b="1" dirty="0" smtClean="0"/>
              <a:t>FCFA</a:t>
            </a:r>
          </a:p>
          <a:p>
            <a:pPr marL="0" indent="0">
              <a:buNone/>
            </a:pPr>
            <a:r>
              <a:rPr lang="fr-FR" sz="2000" b="1" dirty="0"/>
              <a:t> </a:t>
            </a:r>
            <a:r>
              <a:rPr lang="fr-FR" sz="2000" b="1" dirty="0" smtClean="0"/>
              <a:t>                               </a:t>
            </a:r>
          </a:p>
          <a:p>
            <a:pPr marL="0" indent="0">
              <a:buNone/>
            </a:pPr>
            <a:r>
              <a:rPr lang="fr-FR" sz="2000" b="1" dirty="0"/>
              <a:t> </a:t>
            </a:r>
            <a:r>
              <a:rPr lang="fr-FR" sz="2000" b="1" dirty="0" smtClean="0"/>
              <a:t>                              </a:t>
            </a:r>
            <a:r>
              <a:rPr lang="fr-FR" sz="2000" b="1" dirty="0" err="1" smtClean="0"/>
              <a:t>amva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denk</a:t>
            </a:r>
            <a:r>
              <a:rPr lang="fr-FR" sz="2000" b="1" dirty="0" smtClean="0"/>
              <a:t> 5/160mg est à  11825 FCFA</a:t>
            </a:r>
          </a:p>
          <a:p>
            <a:pPr marL="0" indent="0">
              <a:buNone/>
            </a:pPr>
            <a:endParaRPr lang="fr-FR" sz="2000" b="1" dirty="0"/>
          </a:p>
          <a:p>
            <a:pPr marL="0" indent="0">
              <a:buNone/>
            </a:pPr>
            <a:r>
              <a:rPr lang="fr-FR" sz="2000" b="1" dirty="0" smtClean="0"/>
              <a:t>                               </a:t>
            </a:r>
            <a:r>
              <a:rPr lang="fr-FR" sz="2000" b="1" dirty="0" err="1" smtClean="0"/>
              <a:t>amva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denk</a:t>
            </a:r>
            <a:r>
              <a:rPr lang="fr-FR" sz="2000" b="1" dirty="0" smtClean="0"/>
              <a:t> 10/160mg est à  12950 FCFA</a:t>
            </a:r>
          </a:p>
        </p:txBody>
      </p:sp>
    </p:spTree>
    <p:extLst>
      <p:ext uri="{BB962C8B-B14F-4D97-AF65-F5344CB8AC3E}">
        <p14:creationId xmlns:p14="http://schemas.microsoft.com/office/powerpoint/2010/main" val="438966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2880"/>
            <a:ext cx="11965576" cy="6204857"/>
          </a:xfrm>
        </p:spPr>
      </p:pic>
    </p:spTree>
    <p:extLst>
      <p:ext uri="{BB962C8B-B14F-4D97-AF65-F5344CB8AC3E}">
        <p14:creationId xmlns:p14="http://schemas.microsoft.com/office/powerpoint/2010/main" val="57622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330200"/>
            <a:ext cx="9880600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88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838200" y="391886"/>
            <a:ext cx="10515600" cy="61917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9600" dirty="0" smtClean="0"/>
              <a:t>Denk Pharma        vous remercie pour votre aimable attention!!!</a:t>
            </a:r>
            <a:endParaRPr lang="fr-FR" sz="9600" dirty="0"/>
          </a:p>
        </p:txBody>
      </p:sp>
    </p:spTree>
    <p:extLst>
      <p:ext uri="{BB962C8B-B14F-4D97-AF65-F5344CB8AC3E}">
        <p14:creationId xmlns:p14="http://schemas.microsoft.com/office/powerpoint/2010/main" val="2361255458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561</TotalTime>
  <Words>206</Words>
  <Application>Microsoft Office PowerPoint</Application>
  <PresentationFormat>Grand écran</PresentationFormat>
  <Paragraphs>33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Brin</vt:lpstr>
      <vt:lpstr>Présentation PowerPoint</vt:lpstr>
      <vt:lpstr>                          AMVA DENK</vt:lpstr>
      <vt:lpstr>         MOLECULE</vt:lpstr>
      <vt:lpstr>     INDICATIONS</vt:lpstr>
      <vt:lpstr>   AVANTAGES</vt:lpstr>
      <vt:lpstr>       PRIX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FURO DENK</dc:title>
  <dc:creator>Alice</dc:creator>
  <cp:lastModifiedBy>Toshiba1</cp:lastModifiedBy>
  <cp:revision>53</cp:revision>
  <dcterms:created xsi:type="dcterms:W3CDTF">2021-10-02T10:00:59Z</dcterms:created>
  <dcterms:modified xsi:type="dcterms:W3CDTF">2021-10-26T20:24:12Z</dcterms:modified>
</cp:coreProperties>
</file>